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3" r:id="rId1"/>
  </p:sldMasterIdLst>
  <p:notesMasterIdLst>
    <p:notesMasterId r:id="rId28"/>
  </p:notesMasterIdLst>
  <p:handoutMasterIdLst>
    <p:handoutMasterId r:id="rId29"/>
  </p:handoutMasterIdLst>
  <p:sldIdLst>
    <p:sldId id="265" r:id="rId2"/>
    <p:sldId id="259" r:id="rId3"/>
    <p:sldId id="261" r:id="rId4"/>
    <p:sldId id="294" r:id="rId5"/>
    <p:sldId id="295" r:id="rId6"/>
    <p:sldId id="289" r:id="rId7"/>
    <p:sldId id="263" r:id="rId8"/>
    <p:sldId id="284" r:id="rId9"/>
    <p:sldId id="276" r:id="rId10"/>
    <p:sldId id="285" r:id="rId11"/>
    <p:sldId id="281" r:id="rId12"/>
    <p:sldId id="279" r:id="rId13"/>
    <p:sldId id="258" r:id="rId14"/>
    <p:sldId id="270" r:id="rId15"/>
    <p:sldId id="296" r:id="rId16"/>
    <p:sldId id="269" r:id="rId17"/>
    <p:sldId id="288" r:id="rId18"/>
    <p:sldId id="266" r:id="rId19"/>
    <p:sldId id="271" r:id="rId20"/>
    <p:sldId id="264" r:id="rId21"/>
    <p:sldId id="290" r:id="rId22"/>
    <p:sldId id="292" r:id="rId23"/>
    <p:sldId id="293" r:id="rId24"/>
    <p:sldId id="268" r:id="rId25"/>
    <p:sldId id="283" r:id="rId26"/>
    <p:sldId id="29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1" autoAdjust="0"/>
    <p:restoredTop sz="97319" autoAdjust="0"/>
  </p:normalViewPr>
  <p:slideViewPr>
    <p:cSldViewPr snapToGrid="0">
      <p:cViewPr varScale="1">
        <p:scale>
          <a:sx n="78" d="100"/>
          <a:sy n="78" d="100"/>
        </p:scale>
        <p:origin x="-21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E4C7A-0AAF-C844-AE03-38C81B3EE9F0}" type="datetimeFigureOut">
              <a:rPr lang="en-US" smtClean="0"/>
              <a:t>4/1/22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C1166-5AB9-D440-A275-CB02EF9E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080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98994-0EE8-7443-831F-FBA8716B4C3E}" type="datetimeFigureOut">
              <a:rPr lang="en-US" smtClean="0"/>
              <a:t>4/1/22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0A8D4-E34A-E04D-9374-71A24441E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3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87B8B-8ACB-2043-86A3-F752289031FB}" type="datetime1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11DFF-F82A-6548-AFA1-6BD0F18C56E0}" type="datetime1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D1FA-1834-EE48-9A74-43D62A9E17A0}" type="datetime1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A7F9-9F52-294F-AD7E-1372F2926631}" type="datetime1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9959-57D1-5D4D-94E7-78EEA1E22471}" type="datetime1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C5B3-C977-DC40-9BA6-D990297D78E3}" type="datetime1">
              <a:rPr lang="en-US" smtClean="0"/>
              <a:t>4/1/22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2F6C-4D48-9741-8FA7-D6DA9B9112EC}" type="datetime1">
              <a:rPr lang="en-US" smtClean="0"/>
              <a:t>4/1/22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48A5-31F8-454B-9C8A-9641D8E57A78}" type="datetime1">
              <a:rPr lang="en-US" smtClean="0"/>
              <a:t>4/1/22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BC64-1186-3645-AC71-7E1F91279E62}" type="datetime1">
              <a:rPr lang="en-US" smtClean="0"/>
              <a:t>4/1/22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995-4B5A-2246-A0D5-B871E489DF2B}" type="datetime1">
              <a:rPr lang="en-US" smtClean="0"/>
              <a:t>4/1/22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1E00-7A01-D04C-A7AC-FC575F3A64F1}" type="datetime1">
              <a:rPr lang="en-US" smtClean="0"/>
              <a:t>4/1/22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29DCF61-3E11-1041-BA73-C5CDB62B2AA2}" type="datetime1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7DA2E3F-2EB4-FE4D-9766-A1748CD94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WSC.log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708" y="5836733"/>
            <a:ext cx="1647292" cy="8812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http://ecx.images-amazon.com/images/I/514Mq6E-FYL._AA400_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70360" y="2990641"/>
            <a:ext cx="8141992" cy="2942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What Does LKGWSC Do For You?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Why Should You Become a Member?</a:t>
            </a:r>
          </a:p>
          <a:p>
            <a:pPr marL="0" indent="0" algn="ctr">
              <a:buNone/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March 30, 2022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6154" y="630042"/>
            <a:ext cx="8698216" cy="178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dirty="0" smtClean="0">
                <a:solidFill>
                  <a:schemeClr val="bg1"/>
                </a:solidFill>
              </a:rPr>
              <a:t>Lake Gaston</a:t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6000" dirty="0" smtClean="0">
                <a:solidFill>
                  <a:schemeClr val="bg1"/>
                </a:solidFill>
              </a:rPr>
              <a:t>Water Safety Council </a:t>
            </a:r>
            <a:r>
              <a:rPr lang="en-US" sz="2800" dirty="0" smtClean="0">
                <a:solidFill>
                  <a:schemeClr val="bg1"/>
                </a:solidFill>
              </a:rPr>
              <a:t>(LKGWSC)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2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Our Successes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3321" y="2651267"/>
            <a:ext cx="8685080" cy="1037011"/>
          </a:xfrm>
        </p:spPr>
        <p:txBody>
          <a:bodyPr>
            <a:normAutofit lnSpcReduction="10000"/>
          </a:bodyPr>
          <a:lstStyle/>
          <a:p>
            <a:pPr marL="452438" indent="-392113"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Key </a:t>
            </a:r>
            <a:r>
              <a:rPr lang="en-US" sz="3200" dirty="0">
                <a:solidFill>
                  <a:srgbClr val="3366FF"/>
                </a:solidFill>
              </a:rPr>
              <a:t>role in the NC Safe Boating Alliance in support of Safe Boating </a:t>
            </a:r>
            <a:r>
              <a:rPr lang="en-US" sz="3200" dirty="0" smtClean="0">
                <a:solidFill>
                  <a:srgbClr val="3366FF"/>
                </a:solidFill>
              </a:rPr>
              <a:t>Legislation</a:t>
            </a:r>
          </a:p>
          <a:p>
            <a:pPr>
              <a:buFont typeface="Wingdings" charset="2"/>
              <a:buChar char="u"/>
            </a:pPr>
            <a:endParaRPr lang="en-US" sz="3200" dirty="0" smtClean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10</a:t>
            </a:fld>
            <a:endParaRPr lang="en-US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32101" y="3605416"/>
            <a:ext cx="6117900" cy="291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9468" lvl="1" indent="-457200">
              <a:buFont typeface="Wingdings" charset="2"/>
              <a:buChar char="v"/>
            </a:pPr>
            <a:r>
              <a:rPr lang="en-US" sz="3000" dirty="0" smtClean="0">
                <a:solidFill>
                  <a:srgbClr val="3366FF"/>
                </a:solidFill>
              </a:rPr>
              <a:t>Member appointed to Joint House/Senate Study Team</a:t>
            </a:r>
          </a:p>
          <a:p>
            <a:pPr marL="819468" lvl="1" indent="-457200">
              <a:buFont typeface="Wingdings" charset="2"/>
              <a:buChar char="v"/>
            </a:pPr>
            <a:r>
              <a:rPr lang="en-US" sz="3000" dirty="0" smtClean="0">
                <a:solidFill>
                  <a:srgbClr val="3366FF"/>
                </a:solidFill>
              </a:rPr>
              <a:t>Mandatory boating safety training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0" y="3881625"/>
            <a:ext cx="2861733" cy="1602570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346121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Our Successes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5143" y="5675246"/>
            <a:ext cx="4296871" cy="76546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Boat </a:t>
            </a:r>
            <a:r>
              <a:rPr lang="en-US" sz="3200" dirty="0">
                <a:solidFill>
                  <a:srgbClr val="3366FF"/>
                </a:solidFill>
              </a:rPr>
              <a:t>launch signage</a:t>
            </a:r>
          </a:p>
          <a:p>
            <a:pPr>
              <a:buFont typeface="Wingdings" charset="2"/>
              <a:buChar char="u"/>
            </a:pPr>
            <a:endParaRPr lang="en-US" sz="3200" dirty="0">
              <a:solidFill>
                <a:srgbClr val="3366FF"/>
              </a:solidFill>
            </a:endParaRPr>
          </a:p>
          <a:p>
            <a:pPr>
              <a:buFont typeface="Wingdings" charset="2"/>
              <a:buChar char="u"/>
            </a:pPr>
            <a:endParaRPr lang="en-US" sz="3200" dirty="0" smtClean="0">
              <a:solidFill>
                <a:srgbClr val="3366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2" descr="Picture 2"/>
          <p:cNvPicPr>
            <a:picLocks noChangeAspect="1"/>
          </p:cNvPicPr>
          <p:nvPr/>
        </p:nvPicPr>
        <p:blipFill rotWithShape="1">
          <a:blip r:embed="rId2">
            <a:extLst/>
          </a:blip>
          <a:srcRect l="2956" t="4066" r="3298"/>
          <a:stretch/>
        </p:blipFill>
        <p:spPr>
          <a:xfrm rot="5400000">
            <a:off x="882775" y="2501014"/>
            <a:ext cx="3486917" cy="2676180"/>
          </a:xfrm>
          <a:prstGeom prst="rect">
            <a:avLst/>
          </a:prstGeom>
          <a:ln w="38100" cmpd="sng">
            <a:solidFill>
              <a:srgbClr val="3366FF"/>
            </a:solidFill>
            <a:miter lim="400000"/>
          </a:ln>
        </p:spPr>
      </p:pic>
      <p:pic>
        <p:nvPicPr>
          <p:cNvPr id="7" name="Picture 3" descr="Picture 3"/>
          <p:cNvPicPr>
            <a:picLocks noChangeAspect="1"/>
          </p:cNvPicPr>
          <p:nvPr/>
        </p:nvPicPr>
        <p:blipFill rotWithShape="1">
          <a:blip r:embed="rId3">
            <a:extLst/>
          </a:blip>
          <a:srcRect l="9488" r="3298" b="6961"/>
          <a:stretch/>
        </p:blipFill>
        <p:spPr>
          <a:xfrm rot="5400000">
            <a:off x="4466585" y="3059560"/>
            <a:ext cx="3402692" cy="2722495"/>
          </a:xfrm>
          <a:prstGeom prst="rect">
            <a:avLst/>
          </a:prstGeom>
          <a:ln w="38100" cmpd="sng">
            <a:solidFill>
              <a:srgbClr val="3366FF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281681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Our Successes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4185" y="2496139"/>
            <a:ext cx="8150043" cy="1190725"/>
          </a:xfrm>
        </p:spPr>
        <p:txBody>
          <a:bodyPr>
            <a:normAutofit fontScale="92500"/>
          </a:bodyPr>
          <a:lstStyle/>
          <a:p>
            <a:pPr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Increased lighting on bridges and causeways</a:t>
            </a:r>
          </a:p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Bridge </a:t>
            </a:r>
            <a:r>
              <a:rPr lang="en-US" sz="3200" dirty="0">
                <a:solidFill>
                  <a:srgbClr val="3366FF"/>
                </a:solidFill>
              </a:rPr>
              <a:t>clearance height </a:t>
            </a:r>
            <a:r>
              <a:rPr lang="en-US" sz="3200" dirty="0" smtClean="0">
                <a:solidFill>
                  <a:srgbClr val="3366FF"/>
                </a:solidFill>
              </a:rPr>
              <a:t>markers</a:t>
            </a:r>
          </a:p>
        </p:txBody>
      </p:sp>
      <p:pic>
        <p:nvPicPr>
          <p:cNvPr id="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1635" y="3776987"/>
            <a:ext cx="1396077" cy="2399508"/>
          </a:xfrm>
          <a:prstGeom prst="rect">
            <a:avLst/>
          </a:prstGeom>
          <a:ln w="38100" cmpd="sng">
            <a:solidFill>
              <a:srgbClr val="3366FF"/>
            </a:solidFill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4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Partners</a:t>
            </a:r>
            <a:endParaRPr lang="en-US" sz="4800" dirty="0"/>
          </a:p>
        </p:txBody>
      </p:sp>
      <p:sp>
        <p:nvSpPr>
          <p:cNvPr id="16" name="Content Placeholder 4"/>
          <p:cNvSpPr>
            <a:spLocks noGrp="1"/>
          </p:cNvSpPr>
          <p:nvPr>
            <p:ph idx="1"/>
          </p:nvPr>
        </p:nvSpPr>
        <p:spPr>
          <a:xfrm>
            <a:off x="120253" y="2607726"/>
            <a:ext cx="9023747" cy="4182542"/>
          </a:xfrm>
        </p:spPr>
        <p:txBody>
          <a:bodyPr>
            <a:normAutofit fontScale="92500" lnSpcReduction="20000"/>
          </a:bodyPr>
          <a:lstStyle/>
          <a:p>
            <a:pPr marL="452438" indent="-392113" algn="l"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Dominion Energy</a:t>
            </a:r>
          </a:p>
          <a:p>
            <a:pPr marL="452438" indent="-392113" algn="l"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 City of Virginia Beach</a:t>
            </a:r>
          </a:p>
          <a:p>
            <a:pPr marL="452438" indent="-392113" algn="l"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 </a:t>
            </a:r>
            <a:r>
              <a:rPr lang="en-US" sz="3200" dirty="0" smtClean="0">
                <a:solidFill>
                  <a:srgbClr val="3366FF"/>
                </a:solidFill>
              </a:rPr>
              <a:t>NC Wildlife </a:t>
            </a:r>
            <a:r>
              <a:rPr lang="en-US" sz="3200" dirty="0">
                <a:solidFill>
                  <a:srgbClr val="3366FF"/>
                </a:solidFill>
              </a:rPr>
              <a:t>Resources Commission (NCWRC)</a:t>
            </a:r>
          </a:p>
          <a:p>
            <a:pPr marL="452438" indent="-392113" algn="l"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 </a:t>
            </a:r>
            <a:r>
              <a:rPr lang="en-US" sz="3200" dirty="0" smtClean="0">
                <a:solidFill>
                  <a:srgbClr val="3366FF"/>
                </a:solidFill>
              </a:rPr>
              <a:t>VA </a:t>
            </a:r>
            <a:r>
              <a:rPr lang="en-US" sz="3200" dirty="0">
                <a:solidFill>
                  <a:srgbClr val="3366FF"/>
                </a:solidFill>
              </a:rPr>
              <a:t>Department of Wildlife Resources (</a:t>
            </a:r>
            <a:r>
              <a:rPr lang="en-US" sz="3200" dirty="0" smtClean="0">
                <a:solidFill>
                  <a:srgbClr val="3366FF"/>
                </a:solidFill>
              </a:rPr>
              <a:t>VDWR)</a:t>
            </a:r>
            <a:endParaRPr lang="en-US" sz="3200" dirty="0">
              <a:solidFill>
                <a:srgbClr val="3366FF"/>
              </a:solidFill>
            </a:endParaRPr>
          </a:p>
          <a:p>
            <a:pPr marL="452438" indent="-392113" algn="l"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 Lake Gaston Association (LGA)</a:t>
            </a:r>
          </a:p>
          <a:p>
            <a:pPr marL="452438" indent="-392113" algn="l"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 Water Sports Industry Association (WSIA)</a:t>
            </a:r>
          </a:p>
          <a:p>
            <a:pPr marL="452438" indent="-392113" algn="l"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 U.S. Coast Guard Auxiliary, Flotilla 93</a:t>
            </a:r>
          </a:p>
          <a:p>
            <a:pPr marL="452438" indent="-392113" algn="l"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 Lake Gaston Chamber of Commerce</a:t>
            </a:r>
          </a:p>
          <a:p>
            <a:pPr marL="452438" indent="-392113" algn="l"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 Lake Gaston Striper </a:t>
            </a:r>
            <a:r>
              <a:rPr lang="en-US" sz="3200" dirty="0" smtClean="0">
                <a:solidFill>
                  <a:srgbClr val="3366FF"/>
                </a:solidFill>
              </a:rPr>
              <a:t>Club</a:t>
            </a:r>
            <a:endParaRPr lang="en-US" sz="3200" dirty="0">
              <a:solidFill>
                <a:srgbClr val="3366FF"/>
              </a:solidFill>
            </a:endParaRPr>
          </a:p>
        </p:txBody>
      </p:sp>
      <p:pic>
        <p:nvPicPr>
          <p:cNvPr id="3" name="Picture 2" descr="handshak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2" b="11428"/>
          <a:stretch/>
        </p:blipFill>
        <p:spPr>
          <a:xfrm>
            <a:off x="1129932" y="1778000"/>
            <a:ext cx="1384668" cy="762000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2657942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5768"/>
            <a:ext cx="8229600" cy="1252728"/>
          </a:xfrm>
        </p:spPr>
        <p:txBody>
          <a:bodyPr>
            <a:noAutofit/>
          </a:bodyPr>
          <a:lstStyle/>
          <a:p>
            <a:r>
              <a:rPr lang="en-US" sz="4800" dirty="0" smtClean="0"/>
              <a:t>Publicity</a:t>
            </a:r>
            <a:br>
              <a:rPr lang="en-US" sz="4800" dirty="0" smtClean="0"/>
            </a:br>
            <a:r>
              <a:rPr lang="en-US" sz="4800" dirty="0" smtClean="0"/>
              <a:t>John Dyckman</a:t>
            </a:r>
            <a:endParaRPr lang="en-US" sz="4800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342779" y="2709696"/>
            <a:ext cx="7179226" cy="3379067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Media</a:t>
            </a:r>
          </a:p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Publications</a:t>
            </a:r>
          </a:p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Website:  </a:t>
            </a:r>
            <a:r>
              <a:rPr lang="en-US" sz="3200" u="sng" dirty="0" smtClean="0">
                <a:solidFill>
                  <a:srgbClr val="3366FF"/>
                </a:solidFill>
              </a:rPr>
              <a:t>lkgwsc.org</a:t>
            </a:r>
          </a:p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Facebook</a:t>
            </a:r>
          </a:p>
          <a:p>
            <a:pPr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Get Home Safely Program</a:t>
            </a:r>
          </a:p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Safety Trailer</a:t>
            </a:r>
            <a:endParaRPr lang="en-US" sz="3200" dirty="0">
              <a:solidFill>
                <a:srgbClr val="3366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Screen Shot 2022-03-13 at 2.32.4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12219" r="13999" b="14285"/>
          <a:stretch/>
        </p:blipFill>
        <p:spPr>
          <a:xfrm>
            <a:off x="4563126" y="2425737"/>
            <a:ext cx="3447287" cy="2132696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  <p:pic>
        <p:nvPicPr>
          <p:cNvPr id="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3687" y="3832573"/>
            <a:ext cx="2517414" cy="1968689"/>
          </a:xfrm>
          <a:prstGeom prst="rect">
            <a:avLst/>
          </a:prstGeom>
          <a:ln w="38100" cmpd="sng">
            <a:solidFill>
              <a:srgbClr val="3366FF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6143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Get Home Safely Program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367316" y="2481839"/>
            <a:ext cx="8408316" cy="193007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Provide U.S. Coast Guard officers with fire extinguishers and throw cushions for cited boaters  </a:t>
            </a:r>
          </a:p>
        </p:txBody>
      </p:sp>
      <p:pic>
        <p:nvPicPr>
          <p:cNvPr id="4" name="Picture 3" descr="fire extinguish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3490" r="27240"/>
          <a:stretch/>
        </p:blipFill>
        <p:spPr>
          <a:xfrm>
            <a:off x="2594587" y="3646746"/>
            <a:ext cx="1524588" cy="2767619"/>
          </a:xfrm>
          <a:prstGeom prst="rect">
            <a:avLst/>
          </a:prstGeom>
          <a:ln w="12700" cmpd="sng">
            <a:noFill/>
          </a:ln>
        </p:spPr>
      </p:pic>
      <p:pic>
        <p:nvPicPr>
          <p:cNvPr id="7" name="Picture 6" descr="throw cushion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5044"/>
          <a:stretch/>
        </p:blipFill>
        <p:spPr>
          <a:xfrm>
            <a:off x="4710777" y="4118870"/>
            <a:ext cx="2248215" cy="19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3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Safety Trailer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16</a:t>
            </a:fld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5002234" y="5754819"/>
            <a:ext cx="2673077" cy="545947"/>
          </a:xfrm>
        </p:spPr>
        <p:txBody>
          <a:bodyPr>
            <a:normAutofit/>
          </a:bodyPr>
          <a:lstStyle/>
          <a:p>
            <a:pPr marL="60325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At Public Events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4" name="Picture 3" descr="Trailer Littleton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6" r="22500" b="26296"/>
          <a:stretch/>
        </p:blipFill>
        <p:spPr>
          <a:xfrm rot="5400000">
            <a:off x="5261953" y="1953626"/>
            <a:ext cx="2992262" cy="4390831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  <p:pic>
        <p:nvPicPr>
          <p:cNvPr id="5" name="Picture 4" descr="Trailer Littleton 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r="3191"/>
          <a:stretch/>
        </p:blipFill>
        <p:spPr>
          <a:xfrm rot="5400000">
            <a:off x="32451" y="2294592"/>
            <a:ext cx="4379417" cy="3961720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179880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Safety Trailer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17</a:t>
            </a:fld>
            <a:endParaRPr lang="en-US" dirty="0"/>
          </a:p>
        </p:txBody>
      </p:sp>
      <p:pic>
        <p:nvPicPr>
          <p:cNvPr id="9" name="Picture 2" descr="Picture 2"/>
          <p:cNvPicPr>
            <a:picLocks noChangeAspect="1"/>
          </p:cNvPicPr>
          <p:nvPr/>
        </p:nvPicPr>
        <p:blipFill rotWithShape="1">
          <a:blip r:embed="rId2">
            <a:extLst/>
          </a:blip>
          <a:srcRect l="20159" t="7028" r="11937" b="26634"/>
          <a:stretch/>
        </p:blipFill>
        <p:spPr>
          <a:xfrm>
            <a:off x="355600" y="2594650"/>
            <a:ext cx="5218545" cy="3476719"/>
          </a:xfrm>
          <a:prstGeom prst="rect">
            <a:avLst/>
          </a:prstGeom>
          <a:ln w="38100" cmpd="sng">
            <a:solidFill>
              <a:srgbClr val="3366FF"/>
            </a:solidFill>
            <a:miter lim="400000"/>
          </a:ln>
        </p:spPr>
      </p:pic>
      <p:sp>
        <p:nvSpPr>
          <p:cNvPr id="12" name="Content Placeholder 4"/>
          <p:cNvSpPr txBox="1">
            <a:spLocks/>
          </p:cNvSpPr>
          <p:nvPr/>
        </p:nvSpPr>
        <p:spPr>
          <a:xfrm>
            <a:off x="5519368" y="3539575"/>
            <a:ext cx="3559663" cy="1035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" indent="0" algn="ctr">
              <a:buFont typeface="Symbol" pitchFamily="18" charset="2"/>
              <a:buNone/>
            </a:pPr>
            <a:r>
              <a:rPr lang="en-US" dirty="0" smtClean="0">
                <a:solidFill>
                  <a:srgbClr val="3366FF"/>
                </a:solidFill>
              </a:rPr>
              <a:t>Lakeside with</a:t>
            </a:r>
          </a:p>
          <a:p>
            <a:pPr marL="60325" indent="0" algn="ctr">
              <a:buFont typeface="Symbol" pitchFamily="18" charset="2"/>
              <a:buNone/>
            </a:pPr>
            <a:r>
              <a:rPr lang="en-US" dirty="0" smtClean="0">
                <a:solidFill>
                  <a:srgbClr val="3366FF"/>
                </a:solidFill>
              </a:rPr>
              <a:t>Middle School Students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4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Membership</a:t>
            </a:r>
            <a:br>
              <a:rPr lang="en-US" sz="4800" dirty="0" smtClean="0"/>
            </a:br>
            <a:r>
              <a:rPr lang="en-US" sz="4800" dirty="0" smtClean="0"/>
              <a:t>Susie Deschenes</a:t>
            </a:r>
            <a:endParaRPr lang="en-US" sz="4800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289301" y="2414728"/>
            <a:ext cx="6141823" cy="4182791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Maintain </a:t>
            </a:r>
            <a:r>
              <a:rPr lang="en-US" sz="3200" dirty="0" smtClean="0">
                <a:solidFill>
                  <a:srgbClr val="3366FF"/>
                </a:solidFill>
              </a:rPr>
              <a:t>Membership </a:t>
            </a:r>
            <a:r>
              <a:rPr lang="en-US" sz="3200" dirty="0">
                <a:solidFill>
                  <a:srgbClr val="3366FF"/>
                </a:solidFill>
              </a:rPr>
              <a:t>R</a:t>
            </a:r>
            <a:r>
              <a:rPr lang="en-US" sz="3200" dirty="0" smtClean="0">
                <a:solidFill>
                  <a:srgbClr val="3366FF"/>
                </a:solidFill>
              </a:rPr>
              <a:t>oster</a:t>
            </a:r>
            <a:endParaRPr lang="en-US" sz="3200" dirty="0">
              <a:solidFill>
                <a:srgbClr val="3366FF"/>
              </a:solidFill>
            </a:endParaRPr>
          </a:p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Solicit new members and process membership applications when received</a:t>
            </a:r>
            <a:endParaRPr lang="en-US" sz="3200" dirty="0">
              <a:solidFill>
                <a:srgbClr val="3366FF"/>
              </a:solidFill>
            </a:endParaRPr>
          </a:p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Meet &amp; Greet members and guests at all meetings</a:t>
            </a:r>
          </a:p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Coordinate WSC/Real Estate Partnership</a:t>
            </a:r>
            <a:endParaRPr lang="en-US" sz="3400" dirty="0">
              <a:solidFill>
                <a:srgbClr val="3366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18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169356" y="2829384"/>
            <a:ext cx="2481455" cy="2978749"/>
            <a:chOff x="6169356" y="2829384"/>
            <a:chExt cx="2481455" cy="2978749"/>
          </a:xfrm>
        </p:grpSpPr>
        <p:pic>
          <p:nvPicPr>
            <p:cNvPr id="5" name="Object 2" descr="Object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169356" y="2829384"/>
              <a:ext cx="2481455" cy="2978749"/>
            </a:xfrm>
            <a:prstGeom prst="rect">
              <a:avLst/>
            </a:prstGeom>
            <a:ln w="38100" cmpd="sng">
              <a:solidFill>
                <a:srgbClr val="3366FF"/>
              </a:solidFill>
              <a:miter lim="400000"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522633" y="2844803"/>
              <a:ext cx="52493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</a:rPr>
                <a:t>2022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757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Secretary</a:t>
            </a:r>
            <a:br>
              <a:rPr lang="en-US" sz="4800" dirty="0" smtClean="0"/>
            </a:br>
            <a:r>
              <a:rPr lang="en-US" sz="4800" dirty="0" smtClean="0"/>
              <a:t>Brian Goldsworthy</a:t>
            </a:r>
            <a:endParaRPr lang="en-US" sz="4800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237069" y="2514399"/>
            <a:ext cx="5655732" cy="374570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Keep detailed minutes of all Board and general meetings</a:t>
            </a:r>
          </a:p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Distribute minutes to members after approval</a:t>
            </a:r>
          </a:p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Acknowledge gifts and send thank-you cards</a:t>
            </a:r>
          </a:p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Manage and update website </a:t>
            </a:r>
            <a:r>
              <a:rPr lang="en-US" sz="3200" u="sng" dirty="0" smtClean="0">
                <a:solidFill>
                  <a:srgbClr val="3366FF"/>
                </a:solidFill>
              </a:rPr>
              <a:t>lkgwsc.org</a:t>
            </a:r>
            <a:r>
              <a:rPr lang="en-US" sz="3200" dirty="0" smtClean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wri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34" y="2633133"/>
            <a:ext cx="2463800" cy="1633607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  <p:pic>
        <p:nvPicPr>
          <p:cNvPr id="10" name="Picture 9" descr="thank yo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19111" r="18371" b="11555"/>
          <a:stretch/>
        </p:blipFill>
        <p:spPr>
          <a:xfrm>
            <a:off x="6282266" y="4622800"/>
            <a:ext cx="1591735" cy="1413533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4245428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013" y="2523056"/>
            <a:ext cx="1751919" cy="17441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Who We Are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9696" y="2659418"/>
            <a:ext cx="8091633" cy="3859916"/>
          </a:xfrm>
        </p:spPr>
        <p:txBody>
          <a:bodyPr>
            <a:normAutofit/>
          </a:bodyPr>
          <a:lstStyle/>
          <a:p>
            <a:pPr marL="452438" indent="-392113"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Organized February </a:t>
            </a:r>
            <a:r>
              <a:rPr lang="en-US" sz="3200" dirty="0">
                <a:solidFill>
                  <a:srgbClr val="3366FF"/>
                </a:solidFill>
              </a:rPr>
              <a:t>22, </a:t>
            </a:r>
            <a:r>
              <a:rPr lang="en-US" sz="3200" dirty="0" smtClean="0">
                <a:solidFill>
                  <a:srgbClr val="3366FF"/>
                </a:solidFill>
              </a:rPr>
              <a:t>1989 </a:t>
            </a:r>
          </a:p>
          <a:p>
            <a:pPr marL="452438" indent="-392113"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Non</a:t>
            </a:r>
            <a:r>
              <a:rPr lang="en-US" sz="3200" dirty="0">
                <a:solidFill>
                  <a:srgbClr val="3366FF"/>
                </a:solidFill>
              </a:rPr>
              <a:t>-profit 501(c)(3) </a:t>
            </a:r>
            <a:r>
              <a:rPr lang="en-US" sz="3200" dirty="0" smtClean="0">
                <a:solidFill>
                  <a:srgbClr val="3366FF"/>
                </a:solidFill>
              </a:rPr>
              <a:t>Organization</a:t>
            </a:r>
          </a:p>
          <a:p>
            <a:pPr marL="452438" indent="-392113"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Serve Lake Gaston boaters in North </a:t>
            </a:r>
            <a:r>
              <a:rPr lang="en-US" sz="3200" dirty="0">
                <a:solidFill>
                  <a:srgbClr val="3366FF"/>
                </a:solidFill>
              </a:rPr>
              <a:t>Carolina </a:t>
            </a:r>
            <a:r>
              <a:rPr lang="en-US" sz="3200" dirty="0" smtClean="0">
                <a:solidFill>
                  <a:srgbClr val="3366FF"/>
                </a:solidFill>
              </a:rPr>
              <a:t>and Virginia</a:t>
            </a:r>
          </a:p>
          <a:p>
            <a:pPr marL="452438" indent="-392113"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Work with </a:t>
            </a:r>
            <a:r>
              <a:rPr lang="en-US" sz="3200" dirty="0">
                <a:solidFill>
                  <a:srgbClr val="3366FF"/>
                </a:solidFill>
              </a:rPr>
              <a:t>the </a:t>
            </a:r>
            <a:r>
              <a:rPr lang="en-US" sz="3200" dirty="0" smtClean="0">
                <a:solidFill>
                  <a:srgbClr val="3366FF"/>
                </a:solidFill>
              </a:rPr>
              <a:t>U.S. Coast Guard Auxiliar</a:t>
            </a:r>
            <a:r>
              <a:rPr lang="en-US" sz="2800" dirty="0" smtClean="0">
                <a:solidFill>
                  <a:srgbClr val="3366FF"/>
                </a:solidFill>
              </a:rPr>
              <a:t>y</a:t>
            </a:r>
          </a:p>
          <a:p>
            <a:pPr lvl="1">
              <a:buFont typeface="Wingdings" charset="2"/>
              <a:buChar char="v"/>
            </a:pPr>
            <a:r>
              <a:rPr lang="en-US" sz="2800" dirty="0" smtClean="0">
                <a:solidFill>
                  <a:srgbClr val="3366FF"/>
                </a:solidFill>
              </a:rPr>
              <a:t>Boater safety training conducted by U.S. Coast Guard Flotilla 93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0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Treasurer</a:t>
            </a:r>
            <a:br>
              <a:rPr lang="en-US" sz="4800" dirty="0" smtClean="0"/>
            </a:br>
            <a:r>
              <a:rPr lang="en-US" sz="4800" dirty="0" smtClean="0"/>
              <a:t>Debbie Andrews</a:t>
            </a:r>
            <a:endParaRPr lang="en-US" sz="4800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508081" y="2255243"/>
            <a:ext cx="8283837" cy="4305645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u"/>
            </a:pPr>
            <a:r>
              <a:rPr lang="en-US" sz="3800" dirty="0" smtClean="0">
                <a:solidFill>
                  <a:srgbClr val="3366FF"/>
                </a:solidFill>
              </a:rPr>
              <a:t>Prepare annual budget</a:t>
            </a:r>
          </a:p>
          <a:p>
            <a:pPr lvl="1">
              <a:buFont typeface="Wingdings" charset="2"/>
              <a:buChar char="v"/>
            </a:pPr>
            <a:r>
              <a:rPr lang="en-US" sz="3500" dirty="0" smtClean="0">
                <a:solidFill>
                  <a:srgbClr val="3366FF"/>
                </a:solidFill>
              </a:rPr>
              <a:t>Membership dues</a:t>
            </a:r>
          </a:p>
          <a:p>
            <a:pPr lvl="1">
              <a:buFont typeface="Wingdings" charset="2"/>
              <a:buChar char="v"/>
            </a:pPr>
            <a:r>
              <a:rPr lang="en-US" sz="3500" dirty="0" smtClean="0">
                <a:solidFill>
                  <a:srgbClr val="3366FF"/>
                </a:solidFill>
              </a:rPr>
              <a:t>Private Donations</a:t>
            </a:r>
          </a:p>
          <a:p>
            <a:pPr lvl="1">
              <a:buFont typeface="Wingdings" charset="2"/>
              <a:buChar char="v"/>
            </a:pPr>
            <a:r>
              <a:rPr lang="en-US" sz="3500" dirty="0" smtClean="0">
                <a:solidFill>
                  <a:srgbClr val="3366FF"/>
                </a:solidFill>
              </a:rPr>
              <a:t>Dominion Energy</a:t>
            </a:r>
          </a:p>
          <a:p>
            <a:pPr lvl="1">
              <a:buFont typeface="Wingdings" charset="2"/>
              <a:buChar char="v"/>
            </a:pPr>
            <a:r>
              <a:rPr lang="en-US" sz="3500" dirty="0" smtClean="0">
                <a:solidFill>
                  <a:srgbClr val="3366FF"/>
                </a:solidFill>
              </a:rPr>
              <a:t>Virginia Beach</a:t>
            </a:r>
          </a:p>
          <a:p>
            <a:pPr>
              <a:buFont typeface="Wingdings" charset="2"/>
              <a:buChar char="u"/>
            </a:pPr>
            <a:r>
              <a:rPr lang="en-US" sz="3800" dirty="0" smtClean="0">
                <a:solidFill>
                  <a:srgbClr val="3366FF"/>
                </a:solidFill>
              </a:rPr>
              <a:t>Provide monthly report of income received and expenses paid</a:t>
            </a:r>
          </a:p>
          <a:p>
            <a:pPr>
              <a:buFont typeface="Wingdings" charset="2"/>
              <a:buChar char="u"/>
            </a:pPr>
            <a:r>
              <a:rPr lang="en-US" sz="3800" dirty="0" smtClean="0">
                <a:solidFill>
                  <a:srgbClr val="3366FF"/>
                </a:solidFill>
              </a:rPr>
              <a:t>Submit all records to Auditing Committee at the end of the fiscal year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256" y="2885801"/>
            <a:ext cx="1024922" cy="1477270"/>
          </a:xfrm>
          <a:prstGeom prst="rect">
            <a:avLst/>
          </a:prstGeom>
        </p:spPr>
      </p:pic>
      <p:pic>
        <p:nvPicPr>
          <p:cNvPr id="4" name="Picture 3" descr="checkboo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6434641" y="2561167"/>
            <a:ext cx="2590826" cy="168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1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erMainImage" descr="Product Image"/>
          <p:cNvPicPr>
            <a:picLocks noChangeAspect="1" noChangeArrowheads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 bwMode="auto">
          <a:xfrm>
            <a:off x="5585081" y="3517260"/>
            <a:ext cx="2820646" cy="23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279170" y="2575636"/>
            <a:ext cx="8385081" cy="3714342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Children under the age of 13 must wear U.S. Coast Guard approved life jacket at all times on  moving vessels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8755" y="338328"/>
            <a:ext cx="8599817" cy="1252728"/>
          </a:xfrm>
        </p:spPr>
        <p:txBody>
          <a:bodyPr>
            <a:noAutofit/>
          </a:bodyPr>
          <a:lstStyle/>
          <a:p>
            <a:r>
              <a:rPr lang="en-US" sz="4800" dirty="0" smtClean="0"/>
              <a:t>Life Jacket Loaner Program</a:t>
            </a:r>
            <a:br>
              <a:rPr lang="en-US" sz="4800" dirty="0" smtClean="0"/>
            </a:br>
            <a:r>
              <a:rPr lang="en-US" sz="4800" dirty="0" smtClean="0"/>
              <a:t>Lin Harbold</a:t>
            </a:r>
            <a:endParaRPr lang="en-US" sz="48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57603" y="4170075"/>
            <a:ext cx="5327478" cy="2497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Provided free-of-charge</a:t>
            </a:r>
          </a:p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 9 partner locations around the lake (in NC and VA)</a:t>
            </a:r>
            <a:endParaRPr lang="en-US" sz="3200" dirty="0">
              <a:solidFill>
                <a:srgbClr val="3366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5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8755" y="338328"/>
            <a:ext cx="8599817" cy="1252728"/>
          </a:xfrm>
        </p:spPr>
        <p:txBody>
          <a:bodyPr>
            <a:noAutofit/>
          </a:bodyPr>
          <a:lstStyle/>
          <a:p>
            <a:r>
              <a:rPr lang="en-US" sz="4800" dirty="0" smtClean="0"/>
              <a:t>Public Safety/Emergency Mgt: Lew Stringer, MD</a:t>
            </a:r>
            <a:endParaRPr lang="en-US" sz="4800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521004" y="2887637"/>
            <a:ext cx="5030928" cy="298948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 9-1-1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3366FF"/>
                </a:solidFill>
              </a:rPr>
              <a:t> </a:t>
            </a:r>
            <a:r>
              <a:rPr lang="en-US" sz="3200" dirty="0" smtClean="0">
                <a:solidFill>
                  <a:srgbClr val="3366FF"/>
                </a:solidFill>
              </a:rPr>
              <a:t>     Emergency Address Sign</a:t>
            </a:r>
          </a:p>
          <a:p>
            <a:pPr marL="0" indent="0">
              <a:buNone/>
            </a:pPr>
            <a:endParaRPr lang="en-US" sz="1600" dirty="0" smtClean="0">
              <a:solidFill>
                <a:srgbClr val="3366FF"/>
              </a:solidFill>
            </a:endParaRPr>
          </a:p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 What to Say When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3366FF"/>
                </a:solidFill>
              </a:rPr>
              <a:t> </a:t>
            </a:r>
            <a:r>
              <a:rPr lang="en-US" sz="3200" dirty="0" smtClean="0">
                <a:solidFill>
                  <a:srgbClr val="3366FF"/>
                </a:solidFill>
              </a:rPr>
              <a:t>     You Call 9-1-1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911 address sig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32" y="2871785"/>
            <a:ext cx="2426293" cy="303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8755" y="338328"/>
            <a:ext cx="8599817" cy="1252728"/>
          </a:xfrm>
        </p:spPr>
        <p:txBody>
          <a:bodyPr>
            <a:noAutofit/>
          </a:bodyPr>
          <a:lstStyle/>
          <a:p>
            <a:r>
              <a:rPr lang="en-US" sz="4800" dirty="0" smtClean="0"/>
              <a:t>Public Safety/Emergency </a:t>
            </a:r>
            <a:r>
              <a:rPr lang="en-US" sz="4800" dirty="0" err="1" smtClean="0"/>
              <a:t>Mgt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 descr="Life Jackets Floa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7" t="9537" r="23044" b="7470"/>
          <a:stretch/>
        </p:blipFill>
        <p:spPr>
          <a:xfrm rot="5400000">
            <a:off x="3014120" y="2488788"/>
            <a:ext cx="2951500" cy="2923085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39597" y="5520704"/>
            <a:ext cx="82383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rgbClr val="3366FF"/>
                  </a:solidFill>
                </a:ln>
                <a:solidFill>
                  <a:srgbClr val="3366FF"/>
                </a:solidFill>
              </a:rPr>
              <a:t>THE LIFE YOU SAVE MAY BE YOUR OWN!</a:t>
            </a:r>
            <a:endParaRPr lang="en-US" sz="3200" b="1" dirty="0">
              <a:ln>
                <a:solidFill>
                  <a:srgbClr val="3366FF"/>
                </a:solidFill>
              </a:ln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1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811" y="338328"/>
            <a:ext cx="8808572" cy="1252728"/>
          </a:xfrm>
        </p:spPr>
        <p:txBody>
          <a:bodyPr>
            <a:noAutofit/>
          </a:bodyPr>
          <a:lstStyle/>
          <a:p>
            <a:r>
              <a:rPr lang="en-US" sz="4800" dirty="0" smtClean="0"/>
              <a:t>Government Resources</a:t>
            </a:r>
            <a:br>
              <a:rPr lang="en-US" sz="4800" dirty="0" smtClean="0"/>
            </a:br>
            <a:r>
              <a:rPr lang="en-US" sz="4800" dirty="0" smtClean="0"/>
              <a:t>Steve Harris</a:t>
            </a:r>
            <a:endParaRPr lang="en-US" sz="4800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452308" y="2575296"/>
            <a:ext cx="6043942" cy="151101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 Operation and maintenance of VHF Marine radios at marinas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 descr="VHF radi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80" y="2456395"/>
            <a:ext cx="1601058" cy="1620348"/>
          </a:xfrm>
          <a:prstGeom prst="rect">
            <a:avLst/>
          </a:prstGeom>
        </p:spPr>
      </p:pic>
      <p:pic>
        <p:nvPicPr>
          <p:cNvPr id="5" name="Picture 4" descr="VDW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67" y="4981715"/>
            <a:ext cx="1294515" cy="1514053"/>
          </a:xfrm>
          <a:prstGeom prst="rect">
            <a:avLst/>
          </a:prstGeom>
        </p:spPr>
      </p:pic>
      <p:pic>
        <p:nvPicPr>
          <p:cNvPr id="6" name="Picture 5" descr="NCW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66" y="4802333"/>
            <a:ext cx="1893807" cy="1871527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425616" y="3688212"/>
            <a:ext cx="6233445" cy="1814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 Coordinate safety and wildlife resources with local Government agencies </a:t>
            </a:r>
            <a:endParaRPr lang="en-US" sz="32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7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488440" y="2463246"/>
            <a:ext cx="8360811" cy="41165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3366FF"/>
                </a:solidFill>
              </a:rPr>
              <a:t>Board of Directors and </a:t>
            </a:r>
            <a:r>
              <a:rPr lang="en-US" sz="3200" b="1" dirty="0" smtClean="0">
                <a:solidFill>
                  <a:srgbClr val="3366FF"/>
                </a:solidFill>
              </a:rPr>
              <a:t>General Membership participation </a:t>
            </a:r>
            <a:r>
              <a:rPr lang="en-US" sz="3200" b="1" dirty="0">
                <a:solidFill>
                  <a:srgbClr val="3366FF"/>
                </a:solidFill>
              </a:rPr>
              <a:t>is 100% </a:t>
            </a:r>
            <a:r>
              <a:rPr lang="en-US" sz="3200" b="1" dirty="0" smtClean="0">
                <a:solidFill>
                  <a:srgbClr val="3366FF"/>
                </a:solidFill>
              </a:rPr>
              <a:t>volunteer</a:t>
            </a:r>
            <a:endParaRPr lang="en-US" sz="20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n-US" u="sng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n-US" u="sng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n-US" u="sng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u="sng" dirty="0" smtClean="0">
                <a:solidFill>
                  <a:srgbClr val="3366FF"/>
                </a:solidFill>
              </a:rPr>
              <a:t> </a:t>
            </a:r>
            <a:r>
              <a:rPr lang="en-US" u="sng" dirty="0">
                <a:solidFill>
                  <a:srgbClr val="3366FF"/>
                </a:solidFill>
              </a:rPr>
              <a:t>Annual </a:t>
            </a:r>
            <a:r>
              <a:rPr lang="en-US" u="sng" dirty="0" smtClean="0">
                <a:solidFill>
                  <a:srgbClr val="3366FF"/>
                </a:solidFill>
              </a:rPr>
              <a:t>Dues</a:t>
            </a:r>
            <a:endParaRPr lang="en-US" u="sng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3366FF"/>
                </a:solidFill>
              </a:rPr>
              <a:t>  $5 – Individual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$</a:t>
            </a:r>
            <a:r>
              <a:rPr lang="en-US" dirty="0">
                <a:solidFill>
                  <a:srgbClr val="3366FF"/>
                </a:solidFill>
              </a:rPr>
              <a:t>10 – Family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$</a:t>
            </a:r>
            <a:r>
              <a:rPr lang="en-US" dirty="0">
                <a:solidFill>
                  <a:srgbClr val="3366FF"/>
                </a:solidFill>
              </a:rPr>
              <a:t>10 – </a:t>
            </a:r>
            <a:r>
              <a:rPr lang="en-US" dirty="0" smtClean="0">
                <a:solidFill>
                  <a:srgbClr val="3366FF"/>
                </a:solidFill>
              </a:rPr>
              <a:t>Business</a:t>
            </a:r>
            <a:endParaRPr lang="en-US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3366FF"/>
              </a:solidFill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08755" y="338328"/>
            <a:ext cx="8599817" cy="1252728"/>
          </a:xfrm>
        </p:spPr>
        <p:txBody>
          <a:bodyPr>
            <a:noAutofit/>
          </a:bodyPr>
          <a:lstStyle/>
          <a:p>
            <a:r>
              <a:rPr lang="en-US" sz="4800" dirty="0" smtClean="0"/>
              <a:t>Volunteers Needed</a:t>
            </a:r>
            <a:br>
              <a:rPr lang="en-US" sz="4800" dirty="0" smtClean="0"/>
            </a:br>
            <a:r>
              <a:rPr lang="en-US" sz="4800" dirty="0" smtClean="0"/>
              <a:t>Please Join Us!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586"/>
          <a:stretch/>
        </p:blipFill>
        <p:spPr>
          <a:xfrm>
            <a:off x="2634975" y="3626233"/>
            <a:ext cx="4170618" cy="220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1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543257" y="2560929"/>
            <a:ext cx="8192025" cy="25673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4000" dirty="0" smtClean="0">
              <a:solidFill>
                <a:srgbClr val="3366FF"/>
              </a:solidFill>
            </a:endParaRPr>
          </a:p>
          <a:p>
            <a:pPr marL="0" indent="0" algn="ctr">
              <a:buNone/>
            </a:pPr>
            <a:r>
              <a:rPr lang="en-US" sz="5400" b="1" i="1" dirty="0" smtClean="0">
                <a:solidFill>
                  <a:srgbClr val="3366FF"/>
                </a:solidFill>
              </a:rPr>
              <a:t>Thank you!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08755" y="338328"/>
            <a:ext cx="8599817" cy="1252728"/>
          </a:xfrm>
        </p:spPr>
        <p:txBody>
          <a:bodyPr>
            <a:normAutofit/>
          </a:bodyPr>
          <a:lstStyle/>
          <a:p>
            <a:r>
              <a:rPr lang="en-US" sz="4800" dirty="0" smtClean="0"/>
              <a:t>Questions?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 descr="question m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594">
            <a:off x="794110" y="4132058"/>
            <a:ext cx="1712504" cy="1712504"/>
          </a:xfrm>
          <a:prstGeom prst="rect">
            <a:avLst/>
          </a:prstGeom>
        </p:spPr>
      </p:pic>
      <p:pic>
        <p:nvPicPr>
          <p:cNvPr id="8" name="Picture 7" descr="question m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0543">
            <a:off x="7019445" y="3209969"/>
            <a:ext cx="1712504" cy="171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08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Our Mission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8744" y="2486174"/>
            <a:ext cx="5642456" cy="386087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Promote </a:t>
            </a:r>
            <a:r>
              <a:rPr lang="en-US" sz="3200" dirty="0">
                <a:solidFill>
                  <a:srgbClr val="3366FF"/>
                </a:solidFill>
              </a:rPr>
              <a:t>safety in </a:t>
            </a:r>
            <a:r>
              <a:rPr lang="en-US" sz="3200" dirty="0" smtClean="0">
                <a:solidFill>
                  <a:srgbClr val="3366FF"/>
                </a:solidFill>
              </a:rPr>
              <a:t>all water-related </a:t>
            </a:r>
            <a:r>
              <a:rPr lang="en-US" sz="3200" dirty="0">
                <a:solidFill>
                  <a:srgbClr val="3366FF"/>
                </a:solidFill>
              </a:rPr>
              <a:t>programs </a:t>
            </a:r>
            <a:r>
              <a:rPr lang="en-US" sz="3200" dirty="0" smtClean="0">
                <a:solidFill>
                  <a:srgbClr val="3366FF"/>
                </a:solidFill>
              </a:rPr>
              <a:t>and activities</a:t>
            </a:r>
          </a:p>
          <a:p>
            <a:pPr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Provide free recreational safety kits to the </a:t>
            </a:r>
            <a:r>
              <a:rPr lang="en-US" sz="3200" dirty="0" smtClean="0">
                <a:solidFill>
                  <a:srgbClr val="3366FF"/>
                </a:solidFill>
              </a:rPr>
              <a:t>public</a:t>
            </a:r>
          </a:p>
          <a:p>
            <a:pPr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Distribute water safety information through </a:t>
            </a:r>
            <a:r>
              <a:rPr lang="en-US" sz="3200" dirty="0" smtClean="0">
                <a:solidFill>
                  <a:srgbClr val="3366FF"/>
                </a:solidFill>
              </a:rPr>
              <a:t>media</a:t>
            </a:r>
            <a:r>
              <a:rPr lang="en-US" sz="3200" dirty="0">
                <a:solidFill>
                  <a:srgbClr val="3366FF"/>
                </a:solidFill>
              </a:rPr>
              <a:t>, road </a:t>
            </a:r>
            <a:r>
              <a:rPr lang="en-US" sz="3200" dirty="0" smtClean="0">
                <a:solidFill>
                  <a:srgbClr val="3366FF"/>
                </a:solidFill>
              </a:rPr>
              <a:t>signage and waterside posters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Help Promote Water Safet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7"/>
          <a:stretch/>
        </p:blipFill>
        <p:spPr>
          <a:xfrm>
            <a:off x="5811792" y="2835165"/>
            <a:ext cx="2934715" cy="2923820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386905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2022</a:t>
            </a:r>
            <a:r>
              <a:rPr lang="en-US" dirty="0"/>
              <a:t> </a:t>
            </a:r>
            <a:r>
              <a:rPr lang="en-US" sz="4800" dirty="0" smtClean="0"/>
              <a:t>Board </a:t>
            </a:r>
            <a:r>
              <a:rPr lang="en-US" sz="4800" dirty="0"/>
              <a:t>of Directors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253" y="2222201"/>
            <a:ext cx="8932342" cy="3996805"/>
          </a:xfrm>
        </p:spPr>
        <p:txBody>
          <a:bodyPr>
            <a:noAutofit/>
          </a:bodyPr>
          <a:lstStyle/>
          <a:p>
            <a:r>
              <a:rPr lang="en-US" sz="3200" u="sng" dirty="0" smtClean="0">
                <a:solidFill>
                  <a:srgbClr val="0000FF"/>
                </a:solidFill>
              </a:rPr>
              <a:t>Officers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President:  Wyatt Andrews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Vice President:  John Dyckman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Secretary:  Brian Goldsworthy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Treasurer:  Debbie Andrews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2017" y="2204718"/>
            <a:ext cx="1487522" cy="1916189"/>
            <a:chOff x="290477" y="2146130"/>
            <a:chExt cx="1487522" cy="19161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55543" y="2453597"/>
              <a:ext cx="1729923" cy="111498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 flipH="1">
              <a:off x="-16990" y="2639863"/>
              <a:ext cx="1729923" cy="1114989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4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2022</a:t>
            </a:r>
            <a:r>
              <a:rPr lang="en-US" dirty="0"/>
              <a:t> </a:t>
            </a:r>
            <a:r>
              <a:rPr lang="en-US" sz="4800" dirty="0" smtClean="0"/>
              <a:t>Board </a:t>
            </a:r>
            <a:r>
              <a:rPr lang="en-US" sz="4800" dirty="0"/>
              <a:t>of Directors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095" y="2010562"/>
            <a:ext cx="8883500" cy="3801444"/>
          </a:xfrm>
        </p:spPr>
        <p:txBody>
          <a:bodyPr>
            <a:noAutofit/>
          </a:bodyPr>
          <a:lstStyle/>
          <a:p>
            <a:r>
              <a:rPr lang="en-US" sz="3200" u="sng" dirty="0" smtClean="0">
                <a:solidFill>
                  <a:srgbClr val="0000FF"/>
                </a:solidFill>
              </a:rPr>
              <a:t>Directors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Membership:  Susie Deschenes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Life </a:t>
            </a:r>
            <a:r>
              <a:rPr lang="en-US" sz="3200" dirty="0">
                <a:solidFill>
                  <a:srgbClr val="0000FF"/>
                </a:solidFill>
              </a:rPr>
              <a:t>Jacket </a:t>
            </a:r>
            <a:r>
              <a:rPr lang="en-US" sz="3200" dirty="0" smtClean="0">
                <a:solidFill>
                  <a:srgbClr val="0000FF"/>
                </a:solidFill>
              </a:rPr>
              <a:t>Loaner Program: Lin Harbold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Public </a:t>
            </a:r>
            <a:r>
              <a:rPr lang="en-US" sz="3200" dirty="0">
                <a:solidFill>
                  <a:srgbClr val="0000FF"/>
                </a:solidFill>
              </a:rPr>
              <a:t>Safety/Emergency Mgt: Lew </a:t>
            </a:r>
            <a:r>
              <a:rPr lang="en-US" sz="3200" dirty="0" smtClean="0">
                <a:solidFill>
                  <a:srgbClr val="0000FF"/>
                </a:solidFill>
              </a:rPr>
              <a:t>Stringer, MD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Government Resources:  Steve Harris</a:t>
            </a:r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>
                <a:solidFill>
                  <a:srgbClr val="0000FF"/>
                </a:solidFill>
              </a:rPr>
              <a:t>Ex-Officio</a:t>
            </a:r>
            <a:r>
              <a:rPr lang="en-US" sz="3200" dirty="0" smtClean="0">
                <a:solidFill>
                  <a:srgbClr val="0000FF"/>
                </a:solidFill>
              </a:rPr>
              <a:t>: Will Miller (Dominion)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5" name="Picture 4" descr="dir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0" y="5291039"/>
            <a:ext cx="1538480" cy="14454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4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524933" y="2318700"/>
            <a:ext cx="7636931" cy="4181077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u"/>
            </a:pPr>
            <a:r>
              <a:rPr lang="en-US" sz="3000" b="1" dirty="0" smtClean="0">
                <a:solidFill>
                  <a:srgbClr val="3366FF"/>
                </a:solidFill>
              </a:rPr>
              <a:t>20,000 Acres</a:t>
            </a:r>
          </a:p>
          <a:p>
            <a:pPr>
              <a:buFont typeface="Wingdings" charset="2"/>
              <a:buChar char="u"/>
            </a:pPr>
            <a:r>
              <a:rPr lang="en-US" sz="3000" b="1" dirty="0" smtClean="0">
                <a:solidFill>
                  <a:srgbClr val="3366FF"/>
                </a:solidFill>
              </a:rPr>
              <a:t>35 </a:t>
            </a:r>
            <a:r>
              <a:rPr lang="en-US" sz="3000" b="1" dirty="0" smtClean="0">
                <a:solidFill>
                  <a:srgbClr val="3366FF"/>
                </a:solidFill>
              </a:rPr>
              <a:t>miles long</a:t>
            </a:r>
          </a:p>
          <a:p>
            <a:pPr>
              <a:buFont typeface="Wingdings" charset="2"/>
              <a:buChar char="u"/>
            </a:pPr>
            <a:r>
              <a:rPr lang="en-US" sz="3000" b="1" smtClean="0">
                <a:solidFill>
                  <a:srgbClr val="3366FF"/>
                </a:solidFill>
              </a:rPr>
              <a:t>350 </a:t>
            </a:r>
            <a:r>
              <a:rPr lang="en-US" sz="3000" b="1" dirty="0" smtClean="0">
                <a:solidFill>
                  <a:srgbClr val="3366FF"/>
                </a:solidFill>
              </a:rPr>
              <a:t>miles of shoreline</a:t>
            </a:r>
          </a:p>
          <a:p>
            <a:pPr>
              <a:buFont typeface="Wingdings" charset="2"/>
              <a:buChar char="u"/>
            </a:pPr>
            <a:r>
              <a:rPr lang="en-US" sz="3000" b="1" dirty="0" smtClean="0">
                <a:solidFill>
                  <a:srgbClr val="3366FF"/>
                </a:solidFill>
              </a:rPr>
              <a:t>Maximum depth = 95 ft</a:t>
            </a:r>
          </a:p>
          <a:p>
            <a:pPr>
              <a:buFont typeface="Wingdings" charset="2"/>
              <a:buChar char="u"/>
            </a:pPr>
            <a:r>
              <a:rPr lang="en-US" sz="3000" b="1" dirty="0" smtClean="0">
                <a:solidFill>
                  <a:srgbClr val="3366FF"/>
                </a:solidFill>
              </a:rPr>
              <a:t>Average depth = 40 ft</a:t>
            </a:r>
          </a:p>
          <a:p>
            <a:pPr>
              <a:buFont typeface="Wingdings" charset="2"/>
              <a:buChar char="u"/>
            </a:pPr>
            <a:r>
              <a:rPr lang="en-US" sz="3000" b="1" dirty="0" smtClean="0">
                <a:solidFill>
                  <a:srgbClr val="3366FF"/>
                </a:solidFill>
              </a:rPr>
              <a:t>199 ft above sea level</a:t>
            </a:r>
          </a:p>
          <a:p>
            <a:pPr>
              <a:buFont typeface="Wingdings" charset="2"/>
              <a:buChar char="u"/>
            </a:pPr>
            <a:r>
              <a:rPr lang="en-US" sz="3000" b="1" dirty="0" smtClean="0">
                <a:solidFill>
                  <a:srgbClr val="3366FF"/>
                </a:solidFill>
              </a:rPr>
              <a:t>4 generators @ 55 megawatts each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08755" y="338328"/>
            <a:ext cx="8599817" cy="1252728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Lake Gaston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2" descr="Picture 2"/>
          <p:cNvPicPr>
            <a:picLocks noChangeAspect="1"/>
          </p:cNvPicPr>
          <p:nvPr/>
        </p:nvPicPr>
        <p:blipFill rotWithShape="1">
          <a:blip r:embed="rId2">
            <a:extLst/>
          </a:blip>
          <a:srcRect t="2382" b="1961"/>
          <a:stretch/>
        </p:blipFill>
        <p:spPr>
          <a:xfrm>
            <a:off x="5215466" y="3467412"/>
            <a:ext cx="3577402" cy="1467268"/>
          </a:xfrm>
          <a:prstGeom prst="rect">
            <a:avLst/>
          </a:prstGeom>
          <a:ln w="38100" cmpd="sng">
            <a:solidFill>
              <a:srgbClr val="3366FF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86477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Lake Gaston Dam</a:t>
            </a:r>
            <a:endParaRPr lang="en-US" dirty="0"/>
          </a:p>
        </p:txBody>
      </p:sp>
      <p:pic>
        <p:nvPicPr>
          <p:cNvPr id="5" name="Content Placeholder 3" descr="Content Placeholder 3"/>
          <p:cNvPicPr>
            <a:picLocks noChangeAspect="1"/>
          </p:cNvPicPr>
          <p:nvPr/>
        </p:nvPicPr>
        <p:blipFill rotWithShape="1">
          <a:blip r:embed="rId2">
            <a:extLst/>
          </a:blip>
          <a:srcRect t="6361"/>
          <a:stretch/>
        </p:blipFill>
        <p:spPr>
          <a:xfrm>
            <a:off x="1543086" y="2758082"/>
            <a:ext cx="6123214" cy="3210872"/>
          </a:xfrm>
          <a:prstGeom prst="rect">
            <a:avLst/>
          </a:prstGeom>
          <a:ln w="38100" cmpd="sng">
            <a:solidFill>
              <a:srgbClr val="0000FF"/>
            </a:solidFill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07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Our Successes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9369" y="2371554"/>
            <a:ext cx="8750486" cy="3586970"/>
          </a:xfrm>
        </p:spPr>
        <p:txBody>
          <a:bodyPr>
            <a:normAutofit/>
          </a:bodyPr>
          <a:lstStyle/>
          <a:p>
            <a:pPr marL="452438" indent="-392113"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Water and boating safety training</a:t>
            </a:r>
          </a:p>
          <a:p>
            <a:pPr marL="452438" indent="-392113"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Created Safety </a:t>
            </a:r>
            <a:r>
              <a:rPr lang="en-US" sz="3200" dirty="0">
                <a:solidFill>
                  <a:srgbClr val="3366FF"/>
                </a:solidFill>
              </a:rPr>
              <a:t>Trailer to promote water </a:t>
            </a:r>
            <a:r>
              <a:rPr lang="en-US" sz="3200" dirty="0" smtClean="0">
                <a:solidFill>
                  <a:srgbClr val="3366FF"/>
                </a:solidFill>
              </a:rPr>
              <a:t>safety</a:t>
            </a:r>
          </a:p>
          <a:p>
            <a:pPr lvl="1">
              <a:buFont typeface="Wingdings" charset="2"/>
              <a:buChar char="v"/>
            </a:pPr>
            <a:r>
              <a:rPr lang="en-US" sz="3000" dirty="0" smtClean="0">
                <a:solidFill>
                  <a:srgbClr val="3366FF"/>
                </a:solidFill>
              </a:rPr>
              <a:t>10</a:t>
            </a:r>
            <a:r>
              <a:rPr lang="en-US" sz="3000" dirty="0">
                <a:solidFill>
                  <a:srgbClr val="3366FF"/>
                </a:solidFill>
              </a:rPr>
              <a:t>-18 events annually</a:t>
            </a:r>
          </a:p>
          <a:p>
            <a:pPr lvl="1">
              <a:buFont typeface="Wingdings" charset="2"/>
              <a:buChar char="v"/>
            </a:pPr>
            <a:r>
              <a:rPr lang="en-US" sz="3000" dirty="0">
                <a:solidFill>
                  <a:srgbClr val="3366FF"/>
                </a:solidFill>
              </a:rPr>
              <a:t>600+ visitors</a:t>
            </a:r>
          </a:p>
          <a:p>
            <a:pPr marL="60325" indent="0">
              <a:buNone/>
            </a:pPr>
            <a:endParaRPr lang="en-US" sz="3200" dirty="0" smtClean="0">
              <a:solidFill>
                <a:srgbClr val="3366FF"/>
              </a:solidFill>
            </a:endParaRPr>
          </a:p>
          <a:p>
            <a:pPr marL="819468" lvl="1" indent="-457200">
              <a:buFont typeface="Wingdings" charset="2"/>
              <a:buChar char="v"/>
            </a:pPr>
            <a:endParaRPr lang="en-US" sz="3000" dirty="0">
              <a:solidFill>
                <a:srgbClr val="3366FF"/>
              </a:solidFill>
            </a:endParaRPr>
          </a:p>
        </p:txBody>
      </p:sp>
      <p:pic>
        <p:nvPicPr>
          <p:cNvPr id="6" name="Picture 2" descr="H:\safety trailer\Safety trailer 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022" y="4270538"/>
            <a:ext cx="3174859" cy="1916716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01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Our Successes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8590" y="2479630"/>
            <a:ext cx="7983410" cy="3988903"/>
          </a:xfrm>
        </p:spPr>
        <p:txBody>
          <a:bodyPr>
            <a:normAutofit lnSpcReduction="10000"/>
          </a:bodyPr>
          <a:lstStyle/>
          <a:p>
            <a:pPr marL="452438" indent="-392113"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Promoted the formation of the U.S. Coast Guard Flotilla</a:t>
            </a:r>
          </a:p>
          <a:p>
            <a:pPr>
              <a:buFont typeface="Wingdings" charset="2"/>
              <a:buChar char="u"/>
            </a:pPr>
            <a:endParaRPr lang="en-US" sz="3200" dirty="0" smtClean="0">
              <a:solidFill>
                <a:srgbClr val="3366FF"/>
              </a:solidFill>
            </a:endParaRPr>
          </a:p>
          <a:p>
            <a:pPr>
              <a:buFont typeface="Wingdings" charset="2"/>
              <a:buChar char="u"/>
            </a:pPr>
            <a:endParaRPr lang="en-US" sz="3200" dirty="0">
              <a:solidFill>
                <a:srgbClr val="3366FF"/>
              </a:solidFill>
            </a:endParaRPr>
          </a:p>
          <a:p>
            <a:pPr>
              <a:buFont typeface="Wingdings" charset="2"/>
              <a:buChar char="u"/>
            </a:pPr>
            <a:endParaRPr lang="en-US" sz="3200" dirty="0" smtClean="0">
              <a:solidFill>
                <a:srgbClr val="3366FF"/>
              </a:solidFill>
            </a:endParaRPr>
          </a:p>
          <a:p>
            <a:pPr>
              <a:buFont typeface="Wingdings" charset="2"/>
              <a:buChar char="u"/>
            </a:pPr>
            <a:r>
              <a:rPr lang="en-US" sz="3200" dirty="0" smtClean="0">
                <a:solidFill>
                  <a:srgbClr val="3366FF"/>
                </a:solidFill>
              </a:rPr>
              <a:t>VHF marine radios to local marinas</a:t>
            </a:r>
          </a:p>
          <a:p>
            <a:pPr>
              <a:buFont typeface="Wingdings" charset="2"/>
              <a:buChar char="u"/>
            </a:pPr>
            <a:r>
              <a:rPr lang="en-US" sz="3200" dirty="0">
                <a:solidFill>
                  <a:srgbClr val="3366FF"/>
                </a:solidFill>
              </a:rPr>
              <a:t>Life Jacket Loaner </a:t>
            </a:r>
            <a:r>
              <a:rPr lang="en-US" sz="3200" dirty="0" smtClean="0">
                <a:solidFill>
                  <a:srgbClr val="3366FF"/>
                </a:solidFill>
              </a:rPr>
              <a:t>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2E3F-2EB4-FE4D-9766-A1748CD9444E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 descr="flotil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35" y="3149597"/>
            <a:ext cx="3657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1234</TotalTime>
  <Words>653</Words>
  <Application>Microsoft Macintosh PowerPoint</Application>
  <PresentationFormat>On-screen Show (4:3)</PresentationFormat>
  <Paragraphs>152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Waveform</vt:lpstr>
      <vt:lpstr>PowerPoint Presentation</vt:lpstr>
      <vt:lpstr>Who We Are</vt:lpstr>
      <vt:lpstr>Our Mission</vt:lpstr>
      <vt:lpstr>2022 Board of Directors</vt:lpstr>
      <vt:lpstr>2022 Board of Directors</vt:lpstr>
      <vt:lpstr>Lake Gaston</vt:lpstr>
      <vt:lpstr>Lake Gaston Dam</vt:lpstr>
      <vt:lpstr>Our Successes</vt:lpstr>
      <vt:lpstr>Our Successes</vt:lpstr>
      <vt:lpstr>Our Successes</vt:lpstr>
      <vt:lpstr>Our Successes</vt:lpstr>
      <vt:lpstr>Our Successes</vt:lpstr>
      <vt:lpstr>Partners</vt:lpstr>
      <vt:lpstr>Publicity John Dyckman</vt:lpstr>
      <vt:lpstr>Get Home Safely Program</vt:lpstr>
      <vt:lpstr>Safety Trailer</vt:lpstr>
      <vt:lpstr>Safety Trailer</vt:lpstr>
      <vt:lpstr>Membership Susie Deschenes</vt:lpstr>
      <vt:lpstr>Secretary Brian Goldsworthy</vt:lpstr>
      <vt:lpstr>Treasurer Debbie Andrews</vt:lpstr>
      <vt:lpstr>Life Jacket Loaner Program Lin Harbold</vt:lpstr>
      <vt:lpstr>Public Safety/Emergency Mgt: Lew Stringer, MD</vt:lpstr>
      <vt:lpstr>Public Safety/Emergency Mgt</vt:lpstr>
      <vt:lpstr>Government Resources Steve Harris</vt:lpstr>
      <vt:lpstr>Volunteers Needed Please Join Us!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Gaston Water Safety Council</dc:title>
  <dc:creator>Lin Harbold</dc:creator>
  <cp:lastModifiedBy>Lin Harbold</cp:lastModifiedBy>
  <cp:revision>130</cp:revision>
  <cp:lastPrinted>2022-03-12T02:28:49Z</cp:lastPrinted>
  <dcterms:created xsi:type="dcterms:W3CDTF">2022-03-11T17:31:50Z</dcterms:created>
  <dcterms:modified xsi:type="dcterms:W3CDTF">2022-04-01T17:52:49Z</dcterms:modified>
</cp:coreProperties>
</file>